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66" r:id="rId5"/>
    <p:sldId id="265" r:id="rId6"/>
    <p:sldId id="256" r:id="rId7"/>
    <p:sldId id="258" r:id="rId8"/>
    <p:sldId id="260" r:id="rId9"/>
    <p:sldId id="263" r:id="rId10"/>
  </p:sldIdLst>
  <p:sldSz cx="12192000" cy="6858000"/>
  <p:notesSz cx="6858000" cy="9144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Summary Section" id="{6EA789DE-33BE-4D63-AF8B-8694C7D6BAD6}">
          <p14:sldIdLst>
            <p14:sldId id="266"/>
          </p14:sldIdLst>
        </p14:section>
        <p14:section name="Section 2" id="{81A72443-7006-441B-B0AE-187ED9EF3722}">
          <p14:sldIdLst>
            <p14:sldId id="265"/>
          </p14:sldIdLst>
        </p14:section>
        <p14:section name="pics" id="{57A69853-8B52-454A-92A7-BA88985397AD}">
          <p14:sldIdLst>
            <p14:sldId id="256"/>
          </p14:sldIdLst>
        </p14:section>
        <p14:section name="Section 5" id="{4BB5EE05-BB3E-4098-974A-AB9F844A95E2}">
          <p14:sldIdLst>
            <p14:sldId id="258"/>
          </p14:sldIdLst>
        </p14:section>
        <p14:section name="Section 3" id="{1F6A63AB-1EE3-4CC6-9845-1090D9C162E7}">
          <p14:sldIdLst>
            <p14:sldId id="260"/>
          </p14:sldIdLst>
        </p14:section>
        <p14:section name="Section 4" id="{417D8447-DB7F-495A-95F5-F02DACACEC20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96" d="100"/>
          <a:sy n="96" d="100"/>
        </p:scale>
        <p:origin x="37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7B30D-C8EC-49B3-8F70-23DFC48BE96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0AD67-CE8F-4218-A3FF-C4329F47A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5805233" y="4571679"/>
            <a:ext cx="4652291" cy="2286128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/>
        </p:nvSpPr>
        <p:spPr>
          <a:xfrm>
            <a:off x="10457446" y="4571679"/>
            <a:ext cx="1734838" cy="2286128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6" y="0"/>
            <a:ext cx="6386744" cy="45716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421625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1648" y="962"/>
            <a:ext cx="4060352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/>
        </p:nvSpPr>
        <p:spPr>
          <a:xfrm>
            <a:off x="6968287" y="0"/>
            <a:ext cx="1163362" cy="68576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70" y="2197010"/>
            <a:ext cx="5524392" cy="1349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/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47649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/>
        </p:nvSpPr>
        <p:spPr>
          <a:xfrm>
            <a:off x="4629446" y="1142920"/>
            <a:ext cx="7550106" cy="5714743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/>
        </p:nvSpPr>
        <p:spPr>
          <a:xfrm>
            <a:off x="4629446" y="0"/>
            <a:ext cx="7550106" cy="1143256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chemeClr val="bg1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83742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/>
        </p:nvGrpSpPr>
        <p:grpSpPr>
          <a:xfrm>
            <a:off x="9252921" y="5727270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17152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9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9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/>
        </p:nvSpPr>
        <p:spPr>
          <a:xfrm>
            <a:off x="0" y="0"/>
            <a:ext cx="971082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/>
        </p:nvSpPr>
        <p:spPr>
          <a:xfrm>
            <a:off x="971082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6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/>
        </p:nvGrpSpPr>
        <p:grpSpPr>
          <a:xfrm>
            <a:off x="0" y="0"/>
            <a:ext cx="12192000" cy="68576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68330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" y="-13478"/>
            <a:ext cx="12192000" cy="68575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/>
        </p:nvSpPr>
        <p:spPr>
          <a:xfrm>
            <a:off x="10697220" y="6017608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656690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9524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/>
        </p:nvGrpSpPr>
        <p:grpSpPr>
          <a:xfrm>
            <a:off x="0" y="0"/>
            <a:ext cx="12192104" cy="6857831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09562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77245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30228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60" y="1699535"/>
            <a:ext cx="11028737" cy="453117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44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38657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592217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00085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6983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6968287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0512" y="0"/>
            <a:ext cx="5061488" cy="68576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70" y="341648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59" y="1735126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326784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5056105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291"/>
            <a:ext cx="5062833" cy="6857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107" y="227356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0107" y="561884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01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205" y="0"/>
            <a:ext cx="12026795" cy="68611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/>
        </p:nvSpPr>
        <p:spPr>
          <a:xfrm>
            <a:off x="0" y="0"/>
            <a:ext cx="165205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768299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7229" cy="6861305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/>
        </p:nvSpPr>
        <p:spPr>
          <a:xfrm>
            <a:off x="12026796" y="0"/>
            <a:ext cx="165204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631296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8167" y="0"/>
            <a:ext cx="8288628" cy="68613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/>
        </p:nvSpPr>
        <p:spPr>
          <a:xfrm>
            <a:off x="0" y="146"/>
            <a:ext cx="3739239" cy="6857854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/>
        </p:nvSpPr>
        <p:spPr>
          <a:xfrm>
            <a:off x="0" y="5714744"/>
            <a:ext cx="3739239" cy="1143256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/>
        </p:nvSpPr>
        <p:spPr>
          <a:xfrm>
            <a:off x="12026795" y="0"/>
            <a:ext cx="165206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27730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0066056" y="0"/>
            <a:ext cx="2126228" cy="68576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/>
        </p:nvSpPr>
        <p:spPr>
          <a:xfrm>
            <a:off x="6379062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/>
        </p:nvSpPr>
        <p:spPr>
          <a:xfrm>
            <a:off x="10066030" y="0"/>
            <a:ext cx="2126228" cy="1714693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7" y="0"/>
            <a:ext cx="42608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87845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77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404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49648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721695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059877" y="1786251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4756173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8452469" y="1740447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20986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Icons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6604321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0300616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2908025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059877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4756173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8452469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6604321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0300616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2908025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059877" y="5221342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4756173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8452469" y="5175538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6604321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0300616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2908025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181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/>
        </p:nvGrpSpPr>
        <p:grpSpPr>
          <a:xfrm>
            <a:off x="571592" y="577739"/>
            <a:ext cx="4833471" cy="562903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27706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/>
        </p:nvGrpSpPr>
        <p:grpSpPr>
          <a:xfrm>
            <a:off x="568635" y="5729289"/>
            <a:ext cx="4856324" cy="565564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7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/>
        </p:nvGrpSpPr>
        <p:grpSpPr>
          <a:xfrm>
            <a:off x="1729607" y="2920494"/>
            <a:ext cx="8732786" cy="1017014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92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2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73435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/>
        </p:nvSpPr>
        <p:spPr>
          <a:xfrm>
            <a:off x="10604798" y="5873952"/>
            <a:ext cx="1018567" cy="66452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340702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/>
        </p:nvSpPr>
        <p:spPr>
          <a:xfrm>
            <a:off x="0" y="0"/>
            <a:ext cx="12027181" cy="68576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/>
        </p:nvGrpSpPr>
        <p:grpSpPr>
          <a:xfrm>
            <a:off x="2956528" y="2653931"/>
            <a:ext cx="6312189" cy="1553863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006750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/>
        </p:nvGrpSpPr>
        <p:grpSpPr>
          <a:xfrm>
            <a:off x="2956529" y="2652068"/>
            <a:ext cx="6312189" cy="1553863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225250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/>
        </p:nvGrpSpPr>
        <p:grpSpPr>
          <a:xfrm>
            <a:off x="5805233" y="0"/>
            <a:ext cx="6387025" cy="6857831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0333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81440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160351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1"/>
            <a:ext cx="5805256" cy="5143307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5143139"/>
            <a:ext cx="12192000" cy="1714693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5805233" y="1"/>
            <a:ext cx="165204" cy="5143307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0437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</p:spTree>
    <p:extLst>
      <p:ext uri="{BB962C8B-B14F-4D97-AF65-F5344CB8AC3E}">
        <p14:creationId xmlns:p14="http://schemas.microsoft.com/office/powerpoint/2010/main" val="356801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/>
        </p:nvSpPr>
        <p:spPr>
          <a:xfrm>
            <a:off x="664014" y="5882848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52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374503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/>
        </p:nvSpPr>
        <p:spPr>
          <a:xfrm>
            <a:off x="571592" y="5790433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2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/>
        </p:nvSpPr>
        <p:spPr>
          <a:xfrm>
            <a:off x="12026796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/>
        </p:nvSpPr>
        <p:spPr>
          <a:xfrm>
            <a:off x="10604798" y="5925192"/>
            <a:ext cx="101856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417051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429" y="1947961"/>
            <a:ext cx="4107708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70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8.png"/><Relationship Id="rId7" Type="http://schemas.openxmlformats.org/officeDocument/2006/relationships/slide" Target="slide2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slide" Target="slide6.xml"/><Relationship Id="rId5" Type="http://schemas.openxmlformats.org/officeDocument/2006/relationships/image" Target="../media/image10.png"/><Relationship Id="rId10" Type="http://schemas.openxmlformats.org/officeDocument/2006/relationships/slide" Target="slide5.xml"/><Relationship Id="rId4" Type="http://schemas.openxmlformats.org/officeDocument/2006/relationships/image" Target="../media/image9.png"/><Relationship Id="rId9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tr.wikipedia.org/wiki/Minn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86281430-9257-267F-FBC2-1325A61BC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6647455"/>
                  </p:ext>
                </p:extLst>
              </p:nvPr>
            </p:nvGraphicFramePr>
            <p:xfrm>
              <a:off x="520700" y="2111693"/>
              <a:ext cx="11028363" cy="4530725"/>
            </p:xfrm>
            <a:graphic>
              <a:graphicData uri="http://schemas.microsoft.com/office/powerpoint/2016/summaryzoom">
                <psuz:summaryZm>
                  <psuz:summaryZmObj sectionId="{81A72443-7006-441B-B0AE-187ED9EF3722}" offsetFactorX="-34271" offsetFactorY="121852" scaleFactorX="49974" scaleFactorY="49974">
                    <psuz:zmPr id="{77F36327-3597-494E-9B9E-EDD79948AA9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1047" y="3075503"/>
                          <a:ext cx="1653394" cy="9300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7A69853-8B52-454A-92A7-BA88985397AD}" offsetFactorX="-76280" offsetFactorY="125292" scaleFactorX="42019" scaleFactorY="42019">
                    <psuz:zmPr id="{627E65DB-AF34-42EE-9514-6F8E7B854DA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95349" y="3213545"/>
                          <a:ext cx="1390202" cy="78198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4BB5EE05-BB3E-4098-974A-AB9F844A95E2}" offsetFactorX="-117461" offsetFactorY="123326" scaleFactorX="49002" scaleFactorY="49002">
                    <psuz:zmPr id="{0BF84942-5D29-48FE-AD4C-153CA5632A2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49934" y="3111979"/>
                          <a:ext cx="1621235" cy="9119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F6A63AB-1EE3-4CC6-9845-1090D9C162E7}" offsetFactorX="158594" offsetFactorY="17114" scaleFactorX="53843" scaleFactorY="53843">
                    <psuz:zmPr id="{07183122-F781-44A4-8B9B-2CE6111775F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438000" y="3075395"/>
                          <a:ext cx="1781400" cy="10020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17D8447-DB7F-495A-95F5-F02DACACEC20}" offsetFactorX="125150" offsetFactorY="12642" scaleFactorX="56481" scaleFactorY="56481">
                    <psuz:zmPr id="{37821748-1385-4CF2-9061-25401CE7E397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20428" y="2967627"/>
                          <a:ext cx="1868684" cy="10511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86281430-9257-267F-FBC2-1325A61BCE8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20700" y="2111693"/>
                <a:ext cx="11028363" cy="4530725"/>
                <a:chOff x="520700" y="2111693"/>
                <a:chExt cx="11028363" cy="4530725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1747" y="5187196"/>
                  <a:ext cx="1653394" cy="93003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6049" y="5325238"/>
                  <a:ext cx="1390202" cy="781988"/>
                </a:xfrm>
                <a:prstGeom prst="rect">
                  <a:avLst/>
                </a:prstGeom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634" y="5223672"/>
                  <a:ext cx="1621235" cy="91194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58700" y="5187088"/>
                  <a:ext cx="1781400" cy="100203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Picture 1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41128" y="5079320"/>
                  <a:ext cx="1868684" cy="10511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1AF5F3B-F842-688C-0712-FB41026BC879}"/>
              </a:ext>
            </a:extLst>
          </p:cNvPr>
          <p:cNvSpPr txBox="1"/>
          <p:nvPr/>
        </p:nvSpPr>
        <p:spPr>
          <a:xfrm>
            <a:off x="2602347" y="4879309"/>
            <a:ext cx="1575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2DE59-64A2-0D4E-134B-5A9DB3977C11}"/>
              </a:ext>
            </a:extLst>
          </p:cNvPr>
          <p:cNvSpPr txBox="1"/>
          <p:nvPr/>
        </p:nvSpPr>
        <p:spPr>
          <a:xfrm>
            <a:off x="4639121" y="4839143"/>
            <a:ext cx="17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65E2-0FFC-98AF-67F4-D9B5B1F4D139}"/>
              </a:ext>
            </a:extLst>
          </p:cNvPr>
          <p:cNvSpPr txBox="1"/>
          <p:nvPr/>
        </p:nvSpPr>
        <p:spPr>
          <a:xfrm>
            <a:off x="6817111" y="4847071"/>
            <a:ext cx="206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Visual Question1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5945E-B320-FA04-C657-24759EAC3EBC}"/>
              </a:ext>
            </a:extLst>
          </p:cNvPr>
          <p:cNvSpPr txBox="1"/>
          <p:nvPr/>
        </p:nvSpPr>
        <p:spPr>
          <a:xfrm>
            <a:off x="9124522" y="4832370"/>
            <a:ext cx="206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Visual Question2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DC5B2-FCD0-3E9E-CAE8-6F1211CA153D}"/>
              </a:ext>
            </a:extLst>
          </p:cNvPr>
          <p:cNvSpPr txBox="1"/>
          <p:nvPr/>
        </p:nvSpPr>
        <p:spPr>
          <a:xfrm>
            <a:off x="826521" y="4847071"/>
            <a:ext cx="1441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Introduction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1013270-5F7F-ABE2-8884-E2FF4E69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41" y="1392263"/>
            <a:ext cx="10691179" cy="615900"/>
          </a:xfrm>
        </p:spPr>
        <p:txBody>
          <a:bodyPr/>
          <a:lstStyle/>
          <a:p>
            <a:pPr algn="ctr"/>
            <a:r>
              <a:rPr lang="en-US" dirty="0"/>
              <a:t>MS5106: Data Science and Big Data Analytics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DB11E28-D103-14AB-7C43-E66BBDC90B6D}"/>
              </a:ext>
            </a:extLst>
          </p:cNvPr>
          <p:cNvSpPr txBox="1">
            <a:spLocks/>
          </p:cNvSpPr>
          <p:nvPr/>
        </p:nvSpPr>
        <p:spPr>
          <a:xfrm>
            <a:off x="857884" y="2156555"/>
            <a:ext cx="10691179" cy="6159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eaLnBrk="1" hangingPunct="1">
              <a:defRPr sz="4002" b="0" i="0">
                <a:solidFill>
                  <a:schemeClr val="tx1"/>
                </a:solidFill>
                <a:latin typeface="Spectral-Light"/>
                <a:ea typeface="+mj-ea"/>
                <a:cs typeface="Spectral-Light"/>
              </a:defRPr>
            </a:lvl1pPr>
          </a:lstStyle>
          <a:p>
            <a:pPr algn="ctr"/>
            <a:r>
              <a:rPr lang="en-US" dirty="0"/>
              <a:t>Assignment 2</a:t>
            </a:r>
          </a:p>
        </p:txBody>
      </p:sp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CF180A91-B3DE-A956-E8A9-18162828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24182"/>
              </p:ext>
            </p:extLst>
          </p:nvPr>
        </p:nvGraphicFramePr>
        <p:xfrm>
          <a:off x="2016530" y="292084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14727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31867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3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Dilip Venkatesan Sankar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22225743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0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Vigneswaran Raja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22224111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1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Swathi Babu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22210391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005461"/>
                  </a:ext>
                </a:extLst>
              </a:tr>
            </a:tbl>
          </a:graphicData>
        </a:graphic>
      </p:graphicFrame>
      <p:pic>
        <p:nvPicPr>
          <p:cNvPr id="15" name="Picture 2" descr="Market Basket Analysis Based on RFM Analysis - Analytics Vidhya">
            <a:extLst>
              <a:ext uri="{FF2B5EF4-FFF2-40B4-BE49-F238E27FC236}">
                <a16:creationId xmlns:a16="http://schemas.microsoft.com/office/drawing/2014/main" id="{4690BC71-C650-AF85-E149-89F3C662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14" y="0"/>
            <a:ext cx="1540912" cy="15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8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E8D51-488C-C77C-063B-963FE74F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6" y="1160845"/>
            <a:ext cx="2578718" cy="285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D5AA7-F3E7-C953-5B5C-B1CF90D4CD77}"/>
              </a:ext>
            </a:extLst>
          </p:cNvPr>
          <p:cNvSpPr txBox="1"/>
          <p:nvPr/>
        </p:nvSpPr>
        <p:spPr>
          <a:xfrm>
            <a:off x="796989" y="4058507"/>
            <a:ext cx="288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Dilip Venkatesan Sankar</a:t>
            </a:r>
          </a:p>
          <a:p>
            <a:r>
              <a:rPr lang="en-US" dirty="0"/>
              <a:t>Student ID: 22225743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CEC85-CB78-F82B-C3B8-7E1053DF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745" y="1160845"/>
            <a:ext cx="2977204" cy="2756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12B59-3081-5A7C-716C-16AB04FE89F5}"/>
              </a:ext>
            </a:extLst>
          </p:cNvPr>
          <p:cNvSpPr txBox="1"/>
          <p:nvPr/>
        </p:nvSpPr>
        <p:spPr>
          <a:xfrm>
            <a:off x="4165133" y="4019250"/>
            <a:ext cx="271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Vigneshwaran Raja</a:t>
            </a:r>
          </a:p>
          <a:p>
            <a:r>
              <a:rPr lang="en-US" dirty="0"/>
              <a:t>Student ID: 22224111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828964-5D20-E746-2A28-EBF2A3A2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79" y="1112716"/>
            <a:ext cx="3045478" cy="2804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342A9E-B3DA-2B02-7786-0BE010031443}"/>
              </a:ext>
            </a:extLst>
          </p:cNvPr>
          <p:cNvSpPr txBox="1"/>
          <p:nvPr/>
        </p:nvSpPr>
        <p:spPr>
          <a:xfrm>
            <a:off x="7662608" y="3916969"/>
            <a:ext cx="2788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Swathi Babu</a:t>
            </a:r>
          </a:p>
          <a:p>
            <a:r>
              <a:rPr lang="en-US" dirty="0"/>
              <a:t>Student ID: 22210391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046D6-354D-B1F3-D7FF-94CF1035691D}"/>
              </a:ext>
            </a:extLst>
          </p:cNvPr>
          <p:cNvSpPr txBox="1"/>
          <p:nvPr/>
        </p:nvSpPr>
        <p:spPr>
          <a:xfrm>
            <a:off x="1959780" y="1389718"/>
            <a:ext cx="464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The Objective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Analyze the retail dataset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Derive business insights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Help in decision making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44573-6F00-C41C-8DFF-F4AD708D3C00}"/>
              </a:ext>
            </a:extLst>
          </p:cNvPr>
          <p:cNvSpPr txBox="1"/>
          <p:nvPr/>
        </p:nvSpPr>
        <p:spPr>
          <a:xfrm>
            <a:off x="1959780" y="2690336"/>
            <a:ext cx="4648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Dataset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POS DATA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LOYALTY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BARCODES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Product Taxonomy</a:t>
            </a:r>
          </a:p>
        </p:txBody>
      </p:sp>
    </p:spTree>
    <p:extLst>
      <p:ext uri="{BB962C8B-B14F-4D97-AF65-F5344CB8AC3E}">
        <p14:creationId xmlns:p14="http://schemas.microsoft.com/office/powerpoint/2010/main" val="336731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2"/>
      <p:bldP spid="10" grpId="0"/>
      <p:bldP spid="10" grpId="1"/>
      <p:bldP spid="14" grpId="0"/>
      <p:bldP spid="14" grpId="1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bstract Network Background Stock Illustration - Download Image Now - Globe  - Navigational Equipment, Planet - Space, World Map - iStock">
            <a:extLst>
              <a:ext uri="{FF2B5EF4-FFF2-40B4-BE49-F238E27FC236}">
                <a16:creationId xmlns:a16="http://schemas.microsoft.com/office/drawing/2014/main" id="{4652AD03-D4F4-03AB-BCF2-25E7F048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6496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8FFE-4BE1-CBA0-9DB7-46F2CD7C9220}"/>
              </a:ext>
            </a:extLst>
          </p:cNvPr>
          <p:cNvSpPr txBox="1"/>
          <p:nvPr/>
        </p:nvSpPr>
        <p:spPr>
          <a:xfrm>
            <a:off x="469966" y="849498"/>
            <a:ext cx="7665058" cy="1200329"/>
          </a:xfrm>
          <a:prstGeom prst="rect">
            <a:avLst/>
          </a:prstGeom>
          <a:solidFill>
            <a:schemeClr val="bg2">
              <a:lumMod val="20000"/>
              <a:lumOff val="80000"/>
              <a:alpha val="37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Deleted 10170 rows with invalid bar code.</a:t>
            </a:r>
          </a:p>
          <a:p>
            <a:pPr marL="342900" indent="-342900">
              <a:buAutoNum type="arabicPeriod"/>
            </a:pPr>
            <a:r>
              <a:rPr lang="en-US" dirty="0"/>
              <a:t>Deleted 528 rows with negative values in </a:t>
            </a:r>
            <a:r>
              <a:rPr lang="en-US" dirty="0" err="1"/>
              <a:t>Sum_Units</a:t>
            </a:r>
            <a:r>
              <a:rPr lang="en-US" dirty="0"/>
              <a:t> and </a:t>
            </a:r>
            <a:r>
              <a:rPr lang="en-US" dirty="0" err="1"/>
              <a:t>Sum_Values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Converted date column from number format to date format</a:t>
            </a:r>
          </a:p>
          <a:p>
            <a:pPr marL="342900" indent="-342900">
              <a:buAutoNum type="arabicPeriod"/>
            </a:pPr>
            <a:r>
              <a:rPr lang="en-US" dirty="0"/>
              <a:t>Replaced all the NULL values in </a:t>
            </a:r>
            <a:r>
              <a:rPr lang="en-US" dirty="0" err="1"/>
              <a:t>Card_ID</a:t>
            </a:r>
            <a:r>
              <a:rPr lang="en-US" dirty="0"/>
              <a:t> column with N/A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567E-7BF6-1E8A-F439-521E23C39730}"/>
              </a:ext>
            </a:extLst>
          </p:cNvPr>
          <p:cNvSpPr txBox="1"/>
          <p:nvPr/>
        </p:nvSpPr>
        <p:spPr>
          <a:xfrm>
            <a:off x="469966" y="2556171"/>
            <a:ext cx="7779954" cy="1477328"/>
          </a:xfrm>
          <a:prstGeom prst="rect">
            <a:avLst/>
          </a:prstGeom>
          <a:solidFill>
            <a:schemeClr val="bg2">
              <a:lumMod val="20000"/>
              <a:lumOff val="80000"/>
              <a:alpha val="37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Detecting and eliminating Age and Household outliers</a:t>
            </a:r>
          </a:p>
          <a:p>
            <a:pPr marL="342900" indent="-342900">
              <a:buAutoNum type="arabicPeriod"/>
            </a:pPr>
            <a:r>
              <a:rPr lang="en-US" dirty="0"/>
              <a:t>Replaced NULL, blanks, and fake names in Age, Gender, Marital Status, Household size, and Children columns replaced with N/A</a:t>
            </a:r>
          </a:p>
          <a:p>
            <a:pPr marL="342900" indent="-342900">
              <a:buAutoNum type="arabicPeriod"/>
            </a:pPr>
            <a:r>
              <a:rPr lang="en-US" dirty="0"/>
              <a:t>Used </a:t>
            </a:r>
            <a:r>
              <a:rPr lang="en-US" dirty="0" err="1"/>
              <a:t>Vlookup</a:t>
            </a:r>
            <a:r>
              <a:rPr lang="en-US" dirty="0"/>
              <a:t> to bring Gender, Marital status and household size to POS data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7EFC8-5F5C-F59F-45A0-7AF6562FB709}"/>
              </a:ext>
            </a:extLst>
          </p:cNvPr>
          <p:cNvSpPr txBox="1"/>
          <p:nvPr/>
        </p:nvSpPr>
        <p:spPr>
          <a:xfrm>
            <a:off x="314518" y="466092"/>
            <a:ext cx="1762021" cy="369332"/>
          </a:xfrm>
          <a:prstGeom prst="rect">
            <a:avLst/>
          </a:prstGeom>
          <a:solidFill>
            <a:schemeClr val="bg1">
              <a:alpha val="1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 Data sheet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4A0F5-6367-838D-E6E4-E4C8F4CFD806}"/>
              </a:ext>
            </a:extLst>
          </p:cNvPr>
          <p:cNvSpPr/>
          <p:nvPr/>
        </p:nvSpPr>
        <p:spPr>
          <a:xfrm>
            <a:off x="4644423" y="96760"/>
            <a:ext cx="2385751" cy="369332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FCB27-0967-E6F1-00F5-F1F284D4B25A}"/>
              </a:ext>
            </a:extLst>
          </p:cNvPr>
          <p:cNvSpPr txBox="1"/>
          <p:nvPr/>
        </p:nvSpPr>
        <p:spPr>
          <a:xfrm>
            <a:off x="314518" y="2143461"/>
            <a:ext cx="1544012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Loyalty sheet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4BAE42-02B4-C8B9-6031-85B5812A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168" y="2454973"/>
            <a:ext cx="3048264" cy="149364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FE0CD-F73F-DA15-61E7-4A558D6F0781}"/>
              </a:ext>
            </a:extLst>
          </p:cNvPr>
          <p:cNvSpPr txBox="1"/>
          <p:nvPr/>
        </p:nvSpPr>
        <p:spPr>
          <a:xfrm>
            <a:off x="314518" y="4059861"/>
            <a:ext cx="3463986" cy="36933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Bar code and Taxonomy 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ED4EA-3050-8B35-BA07-E724C9BE7317}"/>
              </a:ext>
            </a:extLst>
          </p:cNvPr>
          <p:cNvSpPr txBox="1"/>
          <p:nvPr/>
        </p:nvSpPr>
        <p:spPr>
          <a:xfrm>
            <a:off x="469966" y="4455555"/>
            <a:ext cx="8348914" cy="1200329"/>
          </a:xfrm>
          <a:prstGeom prst="rect">
            <a:avLst/>
          </a:prstGeom>
          <a:solidFill>
            <a:schemeClr val="bg2">
              <a:lumMod val="20000"/>
              <a:lumOff val="80000"/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Created unique key based on A, B, C, and D category columns</a:t>
            </a:r>
          </a:p>
          <a:p>
            <a:pPr marL="342900" indent="-342900">
              <a:buAutoNum type="arabicPeriod"/>
            </a:pPr>
            <a:r>
              <a:rPr lang="en-US" dirty="0"/>
              <a:t>Used </a:t>
            </a:r>
            <a:r>
              <a:rPr lang="en-US" dirty="0" err="1"/>
              <a:t>Vlook</a:t>
            </a:r>
            <a:r>
              <a:rPr lang="en-US" dirty="0"/>
              <a:t> based on Unique key and barcode up to bring the Category description of A, B, C, and D to POS data sheet</a:t>
            </a:r>
          </a:p>
          <a:p>
            <a:pPr marL="342900" indent="-342900">
              <a:buAutoNum type="arabicPeriod"/>
            </a:pPr>
            <a:r>
              <a:rPr lang="en-US" dirty="0"/>
              <a:t>Removed rows with no category and product description related to products</a:t>
            </a:r>
          </a:p>
        </p:txBody>
      </p:sp>
    </p:spTree>
    <p:extLst>
      <p:ext uri="{BB962C8B-B14F-4D97-AF65-F5344CB8AC3E}">
        <p14:creationId xmlns:p14="http://schemas.microsoft.com/office/powerpoint/2010/main" val="11363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4CD87-7C50-7E95-2646-CA25821C4A76}"/>
              </a:ext>
            </a:extLst>
          </p:cNvPr>
          <p:cNvSpPr txBox="1"/>
          <p:nvPr/>
        </p:nvSpPr>
        <p:spPr>
          <a:xfrm>
            <a:off x="2783840" y="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Segmentation of baskets to identify the buyer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D5797-E220-16A9-6823-1D4EDDF5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22" y="1520437"/>
            <a:ext cx="4821716" cy="3937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F79364-2205-28F5-3440-E33DA1F4936A}"/>
              </a:ext>
            </a:extLst>
          </p:cNvPr>
          <p:cNvSpPr txBox="1"/>
          <p:nvPr/>
        </p:nvSpPr>
        <p:spPr>
          <a:xfrm>
            <a:off x="3998109" y="121074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Basket segmentation based on 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5D7F7B-D4C6-7C8B-7F8E-1F388D3BB264}"/>
              </a:ext>
            </a:extLst>
          </p:cNvPr>
          <p:cNvSpPr txBox="1"/>
          <p:nvPr/>
        </p:nvSpPr>
        <p:spPr>
          <a:xfrm>
            <a:off x="3698314" y="690947"/>
            <a:ext cx="6979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Basket segmentation based on Marital Status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36D0A8-DB0C-6739-2E8F-2466A975C36D}"/>
              </a:ext>
            </a:extLst>
          </p:cNvPr>
          <p:cNvSpPr txBox="1"/>
          <p:nvPr/>
        </p:nvSpPr>
        <p:spPr>
          <a:xfrm>
            <a:off x="3277688" y="5419138"/>
            <a:ext cx="551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Based on the segmentation of Basket ID on gender - </a:t>
            </a:r>
            <a:r>
              <a:rPr lang="en-US" b="1" dirty="0">
                <a:solidFill>
                  <a:srgbClr val="00B050"/>
                </a:solidFill>
              </a:rPr>
              <a:t>Female purchases more products than Male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7CD8-AEF8-D4D7-1D12-ED4C3FB176D0}"/>
              </a:ext>
            </a:extLst>
          </p:cNvPr>
          <p:cNvSpPr txBox="1"/>
          <p:nvPr/>
        </p:nvSpPr>
        <p:spPr>
          <a:xfrm>
            <a:off x="1883664" y="4697800"/>
            <a:ext cx="849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Based on the segmentation of basket ID on marital status –</a:t>
            </a:r>
          </a:p>
          <a:p>
            <a:r>
              <a:rPr lang="en-US" dirty="0">
                <a:solidFill>
                  <a:srgbClr val="00B050"/>
                </a:solidFill>
              </a:rPr>
              <a:t>Married people tend to purchase more products compared to Divorced and Single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1EC97-ACFE-6E56-60E7-FC1249F2958C}"/>
              </a:ext>
            </a:extLst>
          </p:cNvPr>
          <p:cNvSpPr txBox="1"/>
          <p:nvPr/>
        </p:nvSpPr>
        <p:spPr>
          <a:xfrm>
            <a:off x="573266" y="4925934"/>
            <a:ext cx="46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Household with 2 member – milk, bread and cheese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73C8C-9A10-7C88-9AF5-155F4019905E}"/>
              </a:ext>
            </a:extLst>
          </p:cNvPr>
          <p:cNvSpPr txBox="1"/>
          <p:nvPr/>
        </p:nvSpPr>
        <p:spPr>
          <a:xfrm>
            <a:off x="6843064" y="4893181"/>
            <a:ext cx="5389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Household with 5 members – tomato, milk and bread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8D22CE-D4E6-AB49-1561-CCB1C1DD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23" y="1067259"/>
            <a:ext cx="6419035" cy="31007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0017E3-F205-5063-6232-5C7980457F15}"/>
              </a:ext>
            </a:extLst>
          </p:cNvPr>
          <p:cNvSpPr txBox="1"/>
          <p:nvPr/>
        </p:nvSpPr>
        <p:spPr>
          <a:xfrm>
            <a:off x="3443127" y="70840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Basket segmentation based on Household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C3BE4-ACC1-2791-0EB9-00DA9F56A726}"/>
              </a:ext>
            </a:extLst>
          </p:cNvPr>
          <p:cNvSpPr txBox="1"/>
          <p:nvPr/>
        </p:nvSpPr>
        <p:spPr>
          <a:xfrm>
            <a:off x="4542764" y="1710043"/>
            <a:ext cx="317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 Members Vs 5 Members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900E50-6E02-813B-38ED-C23B5FA7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9" y="1086118"/>
            <a:ext cx="3749365" cy="37798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98CCEC-782D-3C3C-6ACB-C3569EFD3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24" y="1077732"/>
            <a:ext cx="4115157" cy="38103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80AD9-8B76-C73C-4270-36AC9F57B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522" y="1771629"/>
            <a:ext cx="6502102" cy="26207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52B970-44DE-4C1C-964C-F0A2D9B94247}"/>
              </a:ext>
            </a:extLst>
          </p:cNvPr>
          <p:cNvSpPr txBox="1"/>
          <p:nvPr/>
        </p:nvSpPr>
        <p:spPr>
          <a:xfrm>
            <a:off x="4683780" y="1845557"/>
            <a:ext cx="19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Statistics</a:t>
            </a:r>
          </a:p>
        </p:txBody>
      </p:sp>
    </p:spTree>
    <p:extLst>
      <p:ext uri="{BB962C8B-B14F-4D97-AF65-F5344CB8AC3E}">
        <p14:creationId xmlns:p14="http://schemas.microsoft.com/office/powerpoint/2010/main" val="32953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7" grpId="0"/>
      <p:bldP spid="27" grpId="1"/>
      <p:bldP spid="28" grpId="0"/>
      <p:bldP spid="28" grpId="1"/>
      <p:bldP spid="5" grpId="0"/>
      <p:bldP spid="5" grpId="1"/>
      <p:bldP spid="5" grpId="2"/>
      <p:bldP spid="11" grpId="0"/>
      <p:bldP spid="11" grpId="1"/>
      <p:bldP spid="11" grpId="2"/>
      <p:bldP spid="18" grpId="0"/>
      <p:bldP spid="18" grpId="1"/>
      <p:bldP spid="18" grpId="2"/>
      <p:bldP spid="19" grpId="0"/>
      <p:bldP spid="19" grpId="1"/>
      <p:bldP spid="19" grpId="2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6082B-E37A-2CF9-4EC0-6FCBC96D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883" y="1937496"/>
            <a:ext cx="4549534" cy="283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D1417-3FC2-E748-3CBA-4CC207CEDB76}"/>
              </a:ext>
            </a:extLst>
          </p:cNvPr>
          <p:cNvSpPr txBox="1"/>
          <p:nvPr/>
        </p:nvSpPr>
        <p:spPr>
          <a:xfrm>
            <a:off x="0" y="164633"/>
            <a:ext cx="1266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2(a). Perform Day and month-wise analyses of the most sales and revenue along with the most products sold day wise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CF5C3-D8E0-7890-BA68-E89ACDC5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90" y="777387"/>
            <a:ext cx="7148179" cy="1066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D9D4B-FFBC-84AC-6231-5B61191D7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1" y="777387"/>
            <a:ext cx="5579903" cy="4055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ACB259-674A-6692-BB4D-331141FD3E06}"/>
              </a:ext>
            </a:extLst>
          </p:cNvPr>
          <p:cNvSpPr txBox="1"/>
          <p:nvPr/>
        </p:nvSpPr>
        <p:spPr>
          <a:xfrm>
            <a:off x="2836132" y="4964747"/>
            <a:ext cx="6519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1. Fresh Milk was highest sold on Monday and Tuesday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2. Whole meat was highest sold on Wednesday and Thursday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3. On Weekends Chicken sold highest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998FF0-7B15-D7B8-2073-CE8A8080D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24" y="539638"/>
            <a:ext cx="7521592" cy="5906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33E94A-B1BD-0C6A-3789-AF6C02ABD6E5}"/>
              </a:ext>
            </a:extLst>
          </p:cNvPr>
          <p:cNvSpPr txBox="1"/>
          <p:nvPr/>
        </p:nvSpPr>
        <p:spPr>
          <a:xfrm>
            <a:off x="822298" y="1984498"/>
            <a:ext cx="3349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	May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Recorded the lowest sales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	April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Consistent and maximum sales on Monday and Saturday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	March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Comparatively higher sales in weekend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4B88B-F871-3BB6-ED20-6F8E9CAC5240}"/>
              </a:ext>
            </a:extLst>
          </p:cNvPr>
          <p:cNvSpPr txBox="1"/>
          <p:nvPr/>
        </p:nvSpPr>
        <p:spPr>
          <a:xfrm>
            <a:off x="749808" y="1939167"/>
            <a:ext cx="3566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Weekend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r>
              <a:rPr lang="en-US" dirty="0"/>
              <a:t>Generated maximum revenue and sales 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Saturday</a:t>
            </a:r>
            <a:r>
              <a:rPr lang="en-US" dirty="0"/>
              <a:t> </a:t>
            </a:r>
          </a:p>
          <a:p>
            <a:r>
              <a:rPr lang="en-US" dirty="0"/>
              <a:t>Tracked the highest followed by Friday and Thursday</a:t>
            </a:r>
          </a:p>
        </p:txBody>
      </p:sp>
    </p:spTree>
    <p:extLst>
      <p:ext uri="{BB962C8B-B14F-4D97-AF65-F5344CB8AC3E}">
        <p14:creationId xmlns:p14="http://schemas.microsoft.com/office/powerpoint/2010/main" val="314743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  <p:bldP spid="19" grpId="0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8A46A-DF2E-639E-2812-5C18DDF3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70" y="1307960"/>
            <a:ext cx="5480213" cy="214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1938F-E00A-6078-20F0-8EAB0D04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3" y="3379408"/>
            <a:ext cx="6134632" cy="220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8CA4F-D9B1-A210-5490-E0B768465B52}"/>
              </a:ext>
            </a:extLst>
          </p:cNvPr>
          <p:cNvSpPr txBox="1"/>
          <p:nvPr/>
        </p:nvSpPr>
        <p:spPr>
          <a:xfrm>
            <a:off x="7327155" y="1307960"/>
            <a:ext cx="4930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Its Grocery food followed by detergents, and which are the top 10 most sold grocery food, generating highest revenue?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80257-2819-1E54-F4B5-CB9F50DF1F48}"/>
              </a:ext>
            </a:extLst>
          </p:cNvPr>
          <p:cNvSpPr txBox="1"/>
          <p:nvPr/>
        </p:nvSpPr>
        <p:spPr>
          <a:xfrm>
            <a:off x="8563530" y="3908332"/>
            <a:ext cx="15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Its no-sugar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BA0E4-4B66-4007-4C93-803FD083A1F3}"/>
              </a:ext>
            </a:extLst>
          </p:cNvPr>
          <p:cNvSpPr txBox="1"/>
          <p:nvPr/>
        </p:nvSpPr>
        <p:spPr>
          <a:xfrm flipH="1">
            <a:off x="118872" y="228427"/>
            <a:ext cx="1164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2(b). Which sub-category is generating the most revenue? Perform an overall analysis in terms for highest-selling products and highest revenue-generating product and perform further analysis on the top-selling products in the sub-category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6F0B3-6D5E-CF73-AC76-A6A6F43C6CCB}"/>
              </a:ext>
            </a:extLst>
          </p:cNvPr>
          <p:cNvSpPr txBox="1"/>
          <p:nvPr/>
        </p:nvSpPr>
        <p:spPr>
          <a:xfrm>
            <a:off x="3678044" y="1374188"/>
            <a:ext cx="483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Now the overall performance in terms of units sales and revenue generation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9C27DE-A708-92B1-7658-DD60DFC92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23" y="2510646"/>
            <a:ext cx="4054191" cy="2415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A2A7C3-73A5-BE79-E924-3AEE3F778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81" y="2462865"/>
            <a:ext cx="4125207" cy="2508252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18859A-82EB-A518-6881-77AA13B0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76598" y="1667393"/>
            <a:ext cx="6962345" cy="375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E2541-B3E2-00C1-1739-39968BC146C9}"/>
              </a:ext>
            </a:extLst>
          </p:cNvPr>
          <p:cNvSpPr txBox="1"/>
          <p:nvPr/>
        </p:nvSpPr>
        <p:spPr>
          <a:xfrm>
            <a:off x="8267060" y="10276713"/>
            <a:ext cx="18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tr.wikipedia.org/wiki/Minne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67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10" grpId="0" build="allAtOnce"/>
      <p:bldP spid="10" grpId="1" build="allAtOnce"/>
    </p:bldLst>
  </p:timing>
</p:sld>
</file>

<file path=ppt/theme/theme1.xml><?xml version="1.0" encoding="utf-8"?>
<a:theme xmlns:a="http://schemas.openxmlformats.org/drawingml/2006/main" name="OE templat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v1.pptx" id="{F59E8E7B-50CA-4693-8E39-B9B768E9820E}" vid="{1D58C321-E0FA-45B6-8A34-83E45897AC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782C08A8A4E44E99B1649AAE1ED283" ma:contentTypeVersion="6" ma:contentTypeDescription="Create a new document." ma:contentTypeScope="" ma:versionID="fbaed819d14ae881b166e6ed9a622b15">
  <xsd:schema xmlns:xsd="http://www.w3.org/2001/XMLSchema" xmlns:xs="http://www.w3.org/2001/XMLSchema" xmlns:p="http://schemas.microsoft.com/office/2006/metadata/properties" xmlns:ns3="976089e0-a66d-4ce8-baa4-c0b3da948c6c" xmlns:ns4="f99257f0-862f-4026-a3ad-9f44ac784c49" targetNamespace="http://schemas.microsoft.com/office/2006/metadata/properties" ma:root="true" ma:fieldsID="ba7e1e1fc30b8a525abe1e8f1c02a7d4" ns3:_="" ns4:_="">
    <xsd:import namespace="976089e0-a66d-4ce8-baa4-c0b3da948c6c"/>
    <xsd:import namespace="f99257f0-862f-4026-a3ad-9f44ac784c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089e0-a66d-4ce8-baa4-c0b3da948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257f0-862f-4026-a3ad-9f44ac784c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6089e0-a66d-4ce8-baa4-c0b3da948c6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6E8B4E-8849-488C-891D-4BF1AE6D8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6089e0-a66d-4ce8-baa4-c0b3da948c6c"/>
    <ds:schemaRef ds:uri="f99257f0-862f-4026-a3ad-9f44ac784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0E4AE-D0B9-45D7-9481-8149F0507F2F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f99257f0-862f-4026-a3ad-9f44ac784c49"/>
    <ds:schemaRef ds:uri="http://purl.org/dc/terms/"/>
    <ds:schemaRef ds:uri="http://purl.org/dc/dcmitype/"/>
    <ds:schemaRef ds:uri="http://schemas.openxmlformats.org/package/2006/metadata/core-properties"/>
    <ds:schemaRef ds:uri="976089e0-a66d-4ce8-baa4-c0b3da948c6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21FCD64-EE00-44CF-A714-C96B3A1D15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OE template</Template>
  <TotalTime>1239</TotalTime>
  <Words>499</Words>
  <Application>Microsoft Office PowerPoint</Application>
  <PresentationFormat>Widescreen</PresentationFormat>
  <Paragraphs>74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Inter</vt:lpstr>
      <vt:lpstr>Spectral</vt:lpstr>
      <vt:lpstr>Spectral-Light</vt:lpstr>
      <vt:lpstr>OE template</vt:lpstr>
      <vt:lpstr>MS5106: Data Science and Big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Issues</dc:title>
  <dc:creator>CUNNINGHAM, MARIE CLAIRE</dc:creator>
  <cp:lastModifiedBy>Sankar, Dilip Venkatesan</cp:lastModifiedBy>
  <cp:revision>60</cp:revision>
  <dcterms:created xsi:type="dcterms:W3CDTF">2023-02-10T12:42:38Z</dcterms:created>
  <dcterms:modified xsi:type="dcterms:W3CDTF">2023-03-30T17:35:28Z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0x0101009F782C08A8A4E44E99B1649AAE1ED283</vt:lpwstr>
  </property>
</Properties>
</file>